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A22D9BB-B226-4E89-8732-F08BF344297C}" type="datetimeFigureOut">
              <a:rPr lang="en-US" smtClean="0"/>
              <a:t>11/21/2010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D25678E-100A-42E4-80D8-D845D6D0D8D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22D9BB-B226-4E89-8732-F08BF344297C}" type="datetimeFigureOut">
              <a:rPr lang="en-US" smtClean="0"/>
              <a:t>11/21/2010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5678E-100A-42E4-80D8-D845D6D0D8D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22D9BB-B226-4E89-8732-F08BF344297C}" type="datetimeFigureOut">
              <a:rPr lang="en-US" smtClean="0"/>
              <a:t>11/21/2010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5678E-100A-42E4-80D8-D845D6D0D8D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22D9BB-B226-4E89-8732-F08BF344297C}" type="datetimeFigureOut">
              <a:rPr lang="en-US" smtClean="0"/>
              <a:t>11/21/2010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5678E-100A-42E4-80D8-D845D6D0D8D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A22D9BB-B226-4E89-8732-F08BF344297C}" type="datetimeFigureOut">
              <a:rPr lang="en-US" smtClean="0"/>
              <a:t>11/21/2010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5678E-100A-42E4-80D8-D845D6D0D8D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22D9BB-B226-4E89-8732-F08BF344297C}" type="datetimeFigureOut">
              <a:rPr lang="en-US" smtClean="0"/>
              <a:t>11/21/2010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5678E-100A-42E4-80D8-D845D6D0D8D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A22D9BB-B226-4E89-8732-F08BF344297C}" type="datetimeFigureOut">
              <a:rPr lang="en-US" smtClean="0"/>
              <a:t>11/21/2010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25678E-100A-42E4-80D8-D845D6D0D8D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A22D9BB-B226-4E89-8732-F08BF344297C}" type="datetimeFigureOut">
              <a:rPr lang="en-US" smtClean="0"/>
              <a:t>11/21/2010</a:t>
            </a:fld>
            <a:endParaRPr lang="en-US"/>
          </a:p>
        </p:txBody>
      </p:sp>
      <p:sp>
        <p:nvSpPr>
          <p:cNvPr id="8" name="Slide Number Placeholder 7"/>
          <p:cNvSpPr>
            <a:spLocks noGrp="1"/>
          </p:cNvSpPr>
          <p:nvPr>
            <p:ph type="sldNum" sz="quarter" idx="11"/>
          </p:nvPr>
        </p:nvSpPr>
        <p:spPr/>
        <p:txBody>
          <a:bodyPr/>
          <a:lstStyle/>
          <a:p>
            <a:fld id="{2D25678E-100A-42E4-80D8-D845D6D0D8D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2D9BB-B226-4E89-8732-F08BF344297C}" type="datetimeFigureOut">
              <a:rPr lang="en-US" smtClean="0"/>
              <a:t>11/21/2010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25678E-100A-42E4-80D8-D845D6D0D8D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22D9BB-B226-4E89-8732-F08BF344297C}" type="datetimeFigureOut">
              <a:rPr lang="en-US" smtClean="0"/>
              <a:t>11/21/2010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2D25678E-100A-42E4-80D8-D845D6D0D8D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0A22D9BB-B226-4E89-8732-F08BF344297C}" type="datetimeFigureOut">
              <a:rPr lang="en-US" smtClean="0"/>
              <a:t>11/21/2010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5678E-100A-42E4-80D8-D845D6D0D8D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A22D9BB-B226-4E89-8732-F08BF344297C}" type="datetimeFigureOut">
              <a:rPr lang="en-US" smtClean="0"/>
              <a:t>11/21/2010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D25678E-100A-42E4-80D8-D845D6D0D8D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064" y="3337560"/>
            <a:ext cx="7114736" cy="2301240"/>
          </a:xfrm>
        </p:spPr>
        <p:txBody>
          <a:bodyPr>
            <a:normAutofit fontScale="90000"/>
          </a:bodyPr>
          <a:lstStyle/>
          <a:p>
            <a:r>
              <a:rPr lang="en-US" u="sng" dirty="0" smtClean="0"/>
              <a:t>Heart failure</a:t>
            </a:r>
            <a:r>
              <a:rPr lang="en-US" dirty="0" smtClean="0"/>
              <a:t>:</a:t>
            </a:r>
            <a:br>
              <a:rPr lang="en-US" dirty="0" smtClean="0"/>
            </a:br>
            <a:r>
              <a:rPr lang="en-US" dirty="0" smtClean="0"/>
              <a:t>Managing A chronic illness in the community </a:t>
            </a:r>
            <a:endParaRPr lang="en-US" dirty="0"/>
          </a:p>
        </p:txBody>
      </p:sp>
      <p:sp>
        <p:nvSpPr>
          <p:cNvPr id="3" name="Subtitle 2"/>
          <p:cNvSpPr>
            <a:spLocks noGrp="1"/>
          </p:cNvSpPr>
          <p:nvPr>
            <p:ph type="subTitle" idx="1"/>
          </p:nvPr>
        </p:nvSpPr>
        <p:spPr/>
        <p:txBody>
          <a:bodyPr/>
          <a:lstStyle/>
          <a:p>
            <a:r>
              <a:rPr lang="en-US" dirty="0" smtClean="0"/>
              <a:t>Instructor: Nicole </a:t>
            </a:r>
            <a:r>
              <a:rPr lang="en-US" dirty="0" err="1" smtClean="0"/>
              <a:t>Filippazzo</a:t>
            </a:r>
            <a:endParaRPr lang="en-US" dirty="0"/>
          </a:p>
        </p:txBody>
      </p:sp>
    </p:spTree>
    <p:extLst>
      <p:ext uri="{BB962C8B-B14F-4D97-AF65-F5344CB8AC3E}">
        <p14:creationId xmlns:p14="http://schemas.microsoft.com/office/powerpoint/2010/main" val="3705338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Nursing’s Role </a:t>
            </a:r>
            <a:endParaRPr lang="en-US" dirty="0"/>
          </a:p>
        </p:txBody>
      </p:sp>
      <p:sp>
        <p:nvSpPr>
          <p:cNvPr id="3" name="Content Placeholder 2"/>
          <p:cNvSpPr>
            <a:spLocks noGrp="1"/>
          </p:cNvSpPr>
          <p:nvPr>
            <p:ph sz="half" idx="1"/>
          </p:nvPr>
        </p:nvSpPr>
        <p:spPr>
          <a:xfrm>
            <a:off x="457200" y="1600201"/>
            <a:ext cx="8077200" cy="4191000"/>
          </a:xfrm>
        </p:spPr>
        <p:txBody>
          <a:bodyPr/>
          <a:lstStyle/>
          <a:p>
            <a:r>
              <a:rPr lang="en-US" dirty="0" smtClean="0"/>
              <a:t>RN Homecare </a:t>
            </a:r>
          </a:p>
          <a:p>
            <a:r>
              <a:rPr lang="en-US" dirty="0" smtClean="0"/>
              <a:t>Tele-health monitoring </a:t>
            </a:r>
          </a:p>
          <a:p>
            <a:r>
              <a:rPr lang="en-US" u="sng" dirty="0" smtClean="0"/>
              <a:t>Educate</a:t>
            </a:r>
            <a:r>
              <a:rPr lang="en-US" dirty="0" smtClean="0"/>
              <a:t> patients and families on signs/symptoms of HF exacerbation </a:t>
            </a:r>
          </a:p>
          <a:p>
            <a:r>
              <a:rPr lang="en-US" dirty="0" smtClean="0"/>
              <a:t>Provide support  &amp; establish patient support networks </a:t>
            </a:r>
          </a:p>
          <a:p>
            <a:r>
              <a:rPr lang="en-US" dirty="0" smtClean="0"/>
              <a:t>Maintain rapport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191000"/>
            <a:ext cx="153233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293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1000"/>
                                        <p:tgtEl>
                                          <p:spTgt spid="8194"/>
                                        </p:tgtEl>
                                      </p:cBhvr>
                                    </p:animEffect>
                                    <p:anim calcmode="lin" valueType="num">
                                      <p:cBhvr>
                                        <p:cTn id="12" dur="1000" fill="hold"/>
                                        <p:tgtEl>
                                          <p:spTgt spid="8194"/>
                                        </p:tgtEl>
                                        <p:attrNameLst>
                                          <p:attrName>ppt_x</p:attrName>
                                        </p:attrNameLst>
                                      </p:cBhvr>
                                      <p:tavLst>
                                        <p:tav tm="0">
                                          <p:val>
                                            <p:strVal val="#ppt_x"/>
                                          </p:val>
                                        </p:tav>
                                        <p:tav tm="100000">
                                          <p:val>
                                            <p:strVal val="#ppt_x"/>
                                          </p:val>
                                        </p:tav>
                                      </p:tavLst>
                                    </p:anim>
                                    <p:anim calcmode="lin" valueType="num">
                                      <p:cBhvr>
                                        <p:cTn id="13"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inVertic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arn(inVertic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arn(inVertic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barn(inVertical)">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305800" cy="5516880"/>
          </a:xfrm>
        </p:spPr>
        <p:txBody>
          <a:bodyPr>
            <a:normAutofit/>
          </a:bodyPr>
          <a:lstStyle/>
          <a:p>
            <a:r>
              <a:rPr lang="en-US" dirty="0" smtClean="0"/>
              <a:t>How Will YOU prepare your patients to leave the hospital with HF?</a:t>
            </a:r>
            <a:br>
              <a:rPr lang="en-US" dirty="0" smtClean="0"/>
            </a:br>
            <a:r>
              <a:rPr lang="en-US" dirty="0" smtClean="0"/>
              <a:t/>
            </a:r>
            <a:br>
              <a:rPr lang="en-US" dirty="0" smtClean="0"/>
            </a:br>
            <a:r>
              <a:rPr lang="en-US" dirty="0" smtClean="0"/>
              <a:t>How will YOU support your HF patient while in the community?</a:t>
            </a:r>
            <a:endParaRPr lang="en-US" dirty="0"/>
          </a:p>
        </p:txBody>
      </p:sp>
    </p:spTree>
    <p:extLst>
      <p:ext uri="{BB962C8B-B14F-4D97-AF65-F5344CB8AC3E}">
        <p14:creationId xmlns:p14="http://schemas.microsoft.com/office/powerpoint/2010/main" val="339998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5400" y="609600"/>
            <a:ext cx="7620000" cy="1066688"/>
          </a:xfrm>
        </p:spPr>
        <p:txBody>
          <a:bodyPr>
            <a:normAutofit/>
          </a:bodyPr>
          <a:lstStyle/>
          <a:p>
            <a:r>
              <a:rPr lang="en-US" sz="5400" dirty="0" smtClean="0"/>
              <a:t>What is Heart Failure?</a:t>
            </a:r>
            <a:endParaRPr lang="en-US" sz="5400" dirty="0"/>
          </a:p>
        </p:txBody>
      </p:sp>
      <p:sp>
        <p:nvSpPr>
          <p:cNvPr id="4" name="TextBox 3"/>
          <p:cNvSpPr txBox="1"/>
          <p:nvPr/>
        </p:nvSpPr>
        <p:spPr>
          <a:xfrm>
            <a:off x="914400" y="2209800"/>
            <a:ext cx="6629400" cy="3693319"/>
          </a:xfrm>
          <a:prstGeom prst="rect">
            <a:avLst/>
          </a:prstGeom>
          <a:noFill/>
        </p:spPr>
        <p:txBody>
          <a:bodyPr wrap="square" rtlCol="0">
            <a:spAutoFit/>
          </a:bodyPr>
          <a:lstStyle/>
          <a:p>
            <a:r>
              <a:rPr lang="en-US" dirty="0" smtClean="0">
                <a:solidFill>
                  <a:srgbClr val="FF0000"/>
                </a:solidFill>
              </a:rPr>
              <a:t>According to the National Heart Lung and Blood Institute:</a:t>
            </a:r>
          </a:p>
          <a:p>
            <a:endParaRPr lang="en-US" dirty="0"/>
          </a:p>
          <a:p>
            <a:r>
              <a:rPr lang="en-US" dirty="0" smtClean="0"/>
              <a:t>Heart failure is a condition in which the heart can’t pump enough blood to meet the body’s needs. In some cases, the heart can’t fill with enough blood. In other cases, the heart can’t pump blood to the rest of the body with enough force. Some people have both problems. </a:t>
            </a:r>
          </a:p>
          <a:p>
            <a:endParaRPr lang="en-US" dirty="0" smtClean="0"/>
          </a:p>
          <a:p>
            <a:r>
              <a:rPr lang="en-US" dirty="0" smtClean="0"/>
              <a:t>The term "heart failure" doesn’t mean that your heart has stopped or is about to stop working. However, heart failure is a serious condition that requires medical care. </a:t>
            </a:r>
          </a:p>
          <a:p>
            <a:endParaRPr lang="en-US" dirty="0" smtClean="0"/>
          </a:p>
          <a:p>
            <a:endParaRPr lang="en-US" dirty="0"/>
          </a:p>
        </p:txBody>
      </p:sp>
    </p:spTree>
    <p:extLst>
      <p:ext uri="{BB962C8B-B14F-4D97-AF65-F5344CB8AC3E}">
        <p14:creationId xmlns:p14="http://schemas.microsoft.com/office/powerpoint/2010/main" val="2146654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with Heart Failure </a:t>
            </a:r>
            <a:endParaRPr lang="en-US" dirty="0"/>
          </a:p>
        </p:txBody>
      </p:sp>
      <p:sp>
        <p:nvSpPr>
          <p:cNvPr id="3" name="Content Placeholder 2"/>
          <p:cNvSpPr>
            <a:spLocks noGrp="1"/>
          </p:cNvSpPr>
          <p:nvPr>
            <p:ph sz="half" idx="1"/>
          </p:nvPr>
        </p:nvSpPr>
        <p:spPr>
          <a:xfrm>
            <a:off x="762000" y="2059277"/>
            <a:ext cx="4953000" cy="3657600"/>
          </a:xfrm>
        </p:spPr>
        <p:txBody>
          <a:bodyPr/>
          <a:lstStyle/>
          <a:p>
            <a:r>
              <a:rPr lang="en-US" dirty="0" smtClean="0"/>
              <a:t>Chronic Illness</a:t>
            </a:r>
          </a:p>
          <a:p>
            <a:r>
              <a:rPr lang="en-US" dirty="0" smtClean="0"/>
              <a:t>Goal: prevent exacerbation </a:t>
            </a:r>
          </a:p>
          <a:p>
            <a:r>
              <a:rPr lang="en-US" dirty="0" smtClean="0"/>
              <a:t>Changes in daily living</a:t>
            </a:r>
          </a:p>
          <a:p>
            <a:r>
              <a:rPr lang="en-US" dirty="0" smtClean="0"/>
              <a:t>Knowledge  and education </a:t>
            </a:r>
          </a:p>
          <a:p>
            <a:r>
              <a:rPr lang="en-US" dirty="0" smtClean="0"/>
              <a:t>Community resources</a:t>
            </a:r>
          </a:p>
          <a:p>
            <a:r>
              <a:rPr lang="en-US" dirty="0" smtClean="0"/>
              <a:t>Support network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905000"/>
            <a:ext cx="328221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802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arn(inVertical)">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barn(inVertical)">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Compliance </a:t>
            </a:r>
            <a:endParaRPr lang="en-US" dirty="0"/>
          </a:p>
        </p:txBody>
      </p:sp>
      <p:sp>
        <p:nvSpPr>
          <p:cNvPr id="3" name="Content Placeholder 2"/>
          <p:cNvSpPr>
            <a:spLocks noGrp="1"/>
          </p:cNvSpPr>
          <p:nvPr>
            <p:ph sz="half" idx="1"/>
          </p:nvPr>
        </p:nvSpPr>
        <p:spPr>
          <a:xfrm>
            <a:off x="1066800" y="1905000"/>
            <a:ext cx="4343400" cy="4525963"/>
          </a:xfrm>
        </p:spPr>
        <p:txBody>
          <a:bodyPr/>
          <a:lstStyle/>
          <a:p>
            <a:r>
              <a:rPr lang="en-US" dirty="0" smtClean="0"/>
              <a:t>Take ALL medications as prescribed by MD</a:t>
            </a:r>
          </a:p>
          <a:p>
            <a:r>
              <a:rPr lang="en-US" dirty="0" smtClean="0"/>
              <a:t>Monitor S/E</a:t>
            </a:r>
          </a:p>
          <a:p>
            <a:r>
              <a:rPr lang="en-US" dirty="0" smtClean="0"/>
              <a:t>ACE Inhibitor </a:t>
            </a:r>
          </a:p>
          <a:p>
            <a:r>
              <a:rPr lang="en-US" dirty="0" smtClean="0"/>
              <a:t>Diuretics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962400"/>
            <a:ext cx="3101596" cy="219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1014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inVertic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arn(inVertic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arn(inVertical)">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Weights </a:t>
            </a:r>
            <a:endParaRPr lang="en-US" dirty="0"/>
          </a:p>
        </p:txBody>
      </p:sp>
      <p:sp>
        <p:nvSpPr>
          <p:cNvPr id="3" name="Content Placeholder 2"/>
          <p:cNvSpPr>
            <a:spLocks noGrp="1"/>
          </p:cNvSpPr>
          <p:nvPr>
            <p:ph sz="half" idx="1"/>
          </p:nvPr>
        </p:nvSpPr>
        <p:spPr>
          <a:xfrm>
            <a:off x="457200" y="1600201"/>
            <a:ext cx="8382000" cy="3124199"/>
          </a:xfrm>
        </p:spPr>
        <p:txBody>
          <a:bodyPr>
            <a:normAutofit/>
          </a:bodyPr>
          <a:lstStyle/>
          <a:p>
            <a:r>
              <a:rPr lang="en-US" dirty="0" smtClean="0"/>
              <a:t>Monitor weight every morning using a scale </a:t>
            </a:r>
          </a:p>
          <a:p>
            <a:r>
              <a:rPr lang="en-US" dirty="0" smtClean="0"/>
              <a:t>Notify your MD if weight gain 2-3lbs over night or 3-5lbs in one week </a:t>
            </a:r>
          </a:p>
          <a:p>
            <a:r>
              <a:rPr lang="en-US" dirty="0" smtClean="0"/>
              <a:t>First sign on fluid retention </a:t>
            </a:r>
          </a:p>
          <a:p>
            <a:r>
              <a:rPr lang="en-US" dirty="0" smtClean="0"/>
              <a:t>Keep a log of weights to review with MD/RN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114800"/>
            <a:ext cx="2225675"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3231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1000"/>
                                        <p:tgtEl>
                                          <p:spTgt spid="3074"/>
                                        </p:tgtEl>
                                      </p:cBhvr>
                                    </p:animEffect>
                                    <p:anim calcmode="lin" valueType="num">
                                      <p:cBhvr>
                                        <p:cTn id="12" dur="1000" fill="hold"/>
                                        <p:tgtEl>
                                          <p:spTgt spid="3074"/>
                                        </p:tgtEl>
                                        <p:attrNameLst>
                                          <p:attrName>ppt_x</p:attrName>
                                        </p:attrNameLst>
                                      </p:cBhvr>
                                      <p:tavLst>
                                        <p:tav tm="0">
                                          <p:val>
                                            <p:strVal val="#ppt_x"/>
                                          </p:val>
                                        </p:tav>
                                        <p:tav tm="100000">
                                          <p:val>
                                            <p:strVal val="#ppt_x"/>
                                          </p:val>
                                        </p:tav>
                                      </p:tavLst>
                                    </p:anim>
                                    <p:anim calcmode="lin" valueType="num">
                                      <p:cBhvr>
                                        <p:cTn id="1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inVertic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arn(inVertic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arn(inVertical)">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Liter Fluid Restriction</a:t>
            </a:r>
            <a:endParaRPr lang="en-US" dirty="0"/>
          </a:p>
        </p:txBody>
      </p:sp>
      <p:sp>
        <p:nvSpPr>
          <p:cNvPr id="3" name="Content Placeholder 2"/>
          <p:cNvSpPr>
            <a:spLocks noGrp="1"/>
          </p:cNvSpPr>
          <p:nvPr>
            <p:ph sz="half" idx="1"/>
          </p:nvPr>
        </p:nvSpPr>
        <p:spPr>
          <a:xfrm>
            <a:off x="3729143" y="1752600"/>
            <a:ext cx="4495800" cy="4114800"/>
          </a:xfrm>
        </p:spPr>
        <p:txBody>
          <a:bodyPr>
            <a:normAutofit/>
          </a:bodyPr>
          <a:lstStyle/>
          <a:p>
            <a:r>
              <a:rPr lang="en-US" dirty="0" smtClean="0"/>
              <a:t>Restrict ALL fluid intake to 1liter per day </a:t>
            </a:r>
          </a:p>
          <a:p>
            <a:r>
              <a:rPr lang="en-US" dirty="0" smtClean="0"/>
              <a:t>Keep strict intake and output </a:t>
            </a:r>
          </a:p>
          <a:p>
            <a:r>
              <a:rPr lang="en-US" dirty="0" smtClean="0"/>
              <a:t>Importance of restricting fluid with weakened heart </a:t>
            </a:r>
          </a:p>
          <a:p>
            <a:r>
              <a:rPr lang="en-US" dirty="0" smtClean="0"/>
              <a:t>Creative ways to measure 1Liter/day</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81200"/>
            <a:ext cx="250994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921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fade">
                                      <p:cBhvr>
                                        <p:cTn id="11" dur="1000"/>
                                        <p:tgtEl>
                                          <p:spTgt spid="4099"/>
                                        </p:tgtEl>
                                      </p:cBhvr>
                                    </p:animEffect>
                                    <p:anim calcmode="lin" valueType="num">
                                      <p:cBhvr>
                                        <p:cTn id="12" dur="1000" fill="hold"/>
                                        <p:tgtEl>
                                          <p:spTgt spid="4099"/>
                                        </p:tgtEl>
                                        <p:attrNameLst>
                                          <p:attrName>ppt_x</p:attrName>
                                        </p:attrNameLst>
                                      </p:cBhvr>
                                      <p:tavLst>
                                        <p:tav tm="0">
                                          <p:val>
                                            <p:strVal val="#ppt_x"/>
                                          </p:val>
                                        </p:tav>
                                        <p:tav tm="100000">
                                          <p:val>
                                            <p:strVal val="#ppt_x"/>
                                          </p:val>
                                        </p:tav>
                                      </p:tavLst>
                                    </p:anim>
                                    <p:anim calcmode="lin" valueType="num">
                                      <p:cBhvr>
                                        <p:cTn id="13"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inVertic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arn(inVertic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arn(inVertical)">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Smoking Cessation </a:t>
            </a:r>
            <a:endParaRPr lang="en-US" dirty="0"/>
          </a:p>
        </p:txBody>
      </p:sp>
      <p:sp>
        <p:nvSpPr>
          <p:cNvPr id="3" name="Content Placeholder 2"/>
          <p:cNvSpPr>
            <a:spLocks noGrp="1"/>
          </p:cNvSpPr>
          <p:nvPr>
            <p:ph sz="half" idx="1"/>
          </p:nvPr>
        </p:nvSpPr>
        <p:spPr>
          <a:xfrm>
            <a:off x="609600" y="2286000"/>
            <a:ext cx="4419600" cy="3352800"/>
          </a:xfrm>
        </p:spPr>
        <p:txBody>
          <a:bodyPr/>
          <a:lstStyle/>
          <a:p>
            <a:r>
              <a:rPr lang="en-US" dirty="0" smtClean="0"/>
              <a:t>No Smoking </a:t>
            </a:r>
          </a:p>
          <a:p>
            <a:r>
              <a:rPr lang="en-US" dirty="0" smtClean="0"/>
              <a:t>Vasoconstriction</a:t>
            </a:r>
          </a:p>
          <a:p>
            <a:r>
              <a:rPr lang="en-US" dirty="0" smtClean="0"/>
              <a:t>Community support networks to quit smoking cigarettes, cigars, drugs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0"/>
            <a:ext cx="2716161"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00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1000"/>
                                        <p:tgtEl>
                                          <p:spTgt spid="5122"/>
                                        </p:tgtEl>
                                      </p:cBhvr>
                                    </p:animEffect>
                                    <p:anim calcmode="lin" valueType="num">
                                      <p:cBhvr>
                                        <p:cTn id="12" dur="1000" fill="hold"/>
                                        <p:tgtEl>
                                          <p:spTgt spid="5122"/>
                                        </p:tgtEl>
                                        <p:attrNameLst>
                                          <p:attrName>ppt_x</p:attrName>
                                        </p:attrNameLst>
                                      </p:cBhvr>
                                      <p:tavLst>
                                        <p:tav tm="0">
                                          <p:val>
                                            <p:strVal val="#ppt_x"/>
                                          </p:val>
                                        </p:tav>
                                        <p:tav tm="100000">
                                          <p:val>
                                            <p:strVal val="#ppt_x"/>
                                          </p:val>
                                        </p:tav>
                                      </p:tavLst>
                                    </p:anim>
                                    <p:anim calcmode="lin" valueType="num">
                                      <p:cBhvr>
                                        <p:cTn id="13"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inVertic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arn(inVertical)">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Healthy Eating </a:t>
            </a:r>
            <a:endParaRPr lang="en-US" dirty="0"/>
          </a:p>
        </p:txBody>
      </p:sp>
      <p:sp>
        <p:nvSpPr>
          <p:cNvPr id="3" name="Content Placeholder 2"/>
          <p:cNvSpPr>
            <a:spLocks noGrp="1"/>
          </p:cNvSpPr>
          <p:nvPr>
            <p:ph sz="half" idx="1"/>
          </p:nvPr>
        </p:nvSpPr>
        <p:spPr>
          <a:xfrm>
            <a:off x="4572000" y="1547018"/>
            <a:ext cx="3657600" cy="4525963"/>
          </a:xfrm>
        </p:spPr>
        <p:txBody>
          <a:bodyPr/>
          <a:lstStyle/>
          <a:p>
            <a:r>
              <a:rPr lang="en-US" dirty="0" smtClean="0"/>
              <a:t>Heart Healthy Diet</a:t>
            </a:r>
          </a:p>
          <a:p>
            <a:pPr lvl="1"/>
            <a:r>
              <a:rPr lang="en-US" dirty="0" smtClean="0"/>
              <a:t>Low Salt </a:t>
            </a:r>
          </a:p>
          <a:p>
            <a:pPr lvl="1"/>
            <a:r>
              <a:rPr lang="en-US" dirty="0" smtClean="0"/>
              <a:t>Low Cholesterol </a:t>
            </a:r>
          </a:p>
          <a:p>
            <a:pPr lvl="1"/>
            <a:r>
              <a:rPr lang="en-US" dirty="0" smtClean="0"/>
              <a:t>Low Carbohydrates</a:t>
            </a:r>
          </a:p>
          <a:p>
            <a:r>
              <a:rPr lang="en-US" dirty="0" smtClean="0"/>
              <a:t>Vegetables/Fruits</a:t>
            </a:r>
          </a:p>
          <a:p>
            <a:r>
              <a:rPr lang="en-US" dirty="0" smtClean="0"/>
              <a:t>Balanced diet </a:t>
            </a:r>
          </a:p>
          <a:p>
            <a:r>
              <a:rPr lang="en-US" dirty="0" smtClean="0"/>
              <a:t>Nutritionist consult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2209800" cy="256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5990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1000"/>
                                        <p:tgtEl>
                                          <p:spTgt spid="6146"/>
                                        </p:tgtEl>
                                      </p:cBhvr>
                                    </p:animEffect>
                                    <p:anim calcmode="lin" valueType="num">
                                      <p:cBhvr>
                                        <p:cTn id="12" dur="1000" fill="hold"/>
                                        <p:tgtEl>
                                          <p:spTgt spid="6146"/>
                                        </p:tgtEl>
                                        <p:attrNameLst>
                                          <p:attrName>ppt_x</p:attrName>
                                        </p:attrNameLst>
                                      </p:cBhvr>
                                      <p:tavLst>
                                        <p:tav tm="0">
                                          <p:val>
                                            <p:strVal val="#ppt_x"/>
                                          </p:val>
                                        </p:tav>
                                        <p:tav tm="100000">
                                          <p:val>
                                            <p:strVal val="#ppt_x"/>
                                          </p:val>
                                        </p:tav>
                                      </p:tavLst>
                                    </p:anim>
                                    <p:anim calcmode="lin" valueType="num">
                                      <p:cBhvr>
                                        <p:cTn id="13"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inVertic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arn(inVertic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arn(inVertic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barn(inVertical)">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barn(inVertical)">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barn(inVertical)">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 up </a:t>
            </a:r>
            <a:endParaRPr lang="en-US" dirty="0"/>
          </a:p>
        </p:txBody>
      </p:sp>
      <p:sp>
        <p:nvSpPr>
          <p:cNvPr id="3" name="Content Placeholder 2"/>
          <p:cNvSpPr>
            <a:spLocks noGrp="1"/>
          </p:cNvSpPr>
          <p:nvPr>
            <p:ph sz="half" idx="1"/>
          </p:nvPr>
        </p:nvSpPr>
        <p:spPr>
          <a:xfrm>
            <a:off x="685800" y="1752600"/>
            <a:ext cx="4343400" cy="4525963"/>
          </a:xfrm>
        </p:spPr>
        <p:txBody>
          <a:bodyPr/>
          <a:lstStyle/>
          <a:p>
            <a:r>
              <a:rPr lang="en-US" dirty="0" smtClean="0"/>
              <a:t>Always follow up with your primary physician / cardiologist </a:t>
            </a:r>
          </a:p>
          <a:p>
            <a:r>
              <a:rPr lang="en-US" dirty="0" smtClean="0"/>
              <a:t>Monitor EKG </a:t>
            </a:r>
          </a:p>
          <a:p>
            <a:r>
              <a:rPr lang="en-US" dirty="0" smtClean="0"/>
              <a:t>Testing: Echo and Stress Test to determine </a:t>
            </a:r>
            <a:r>
              <a:rPr lang="en-US" i="1" dirty="0" smtClean="0"/>
              <a:t>ejection fraction </a:t>
            </a:r>
          </a:p>
          <a:p>
            <a:r>
              <a:rPr lang="en-US" dirty="0" smtClean="0"/>
              <a:t>ASK QUESTIONS!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75" y="2286000"/>
            <a:ext cx="16827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1567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1000"/>
                                        <p:tgtEl>
                                          <p:spTgt spid="7170"/>
                                        </p:tgtEl>
                                      </p:cBhvr>
                                    </p:animEffect>
                                    <p:anim calcmode="lin" valueType="num">
                                      <p:cBhvr>
                                        <p:cTn id="12" dur="1000" fill="hold"/>
                                        <p:tgtEl>
                                          <p:spTgt spid="7170"/>
                                        </p:tgtEl>
                                        <p:attrNameLst>
                                          <p:attrName>ppt_x</p:attrName>
                                        </p:attrNameLst>
                                      </p:cBhvr>
                                      <p:tavLst>
                                        <p:tav tm="0">
                                          <p:val>
                                            <p:strVal val="#ppt_x"/>
                                          </p:val>
                                        </p:tav>
                                        <p:tav tm="100000">
                                          <p:val>
                                            <p:strVal val="#ppt_x"/>
                                          </p:val>
                                        </p:tav>
                                      </p:tavLst>
                                    </p:anim>
                                    <p:anim calcmode="lin" valueType="num">
                                      <p:cBhvr>
                                        <p:cTn id="13"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inVertic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arn(inVertic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arn(inVertical)">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chnic">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62</TotalTime>
  <Words>309</Words>
  <Application>Microsoft Office PowerPoint</Application>
  <PresentationFormat>On-screen Show (4:3)</PresentationFormat>
  <Paragraphs>54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Technic</vt:lpstr>
      <vt:lpstr>Heart failure: Managing A chronic illness in the community </vt:lpstr>
      <vt:lpstr>PowerPoint Presentation</vt:lpstr>
      <vt:lpstr>Living with Heart Failure </vt:lpstr>
      <vt:lpstr>Medication Compliance </vt:lpstr>
      <vt:lpstr>Daily Weights </vt:lpstr>
      <vt:lpstr>1 Liter Fluid Restriction</vt:lpstr>
      <vt:lpstr>Smoking Cessation </vt:lpstr>
      <vt:lpstr>Heart Healthy Eating </vt:lpstr>
      <vt:lpstr>Follow – up </vt:lpstr>
      <vt:lpstr>Nursing’s Role </vt:lpstr>
      <vt:lpstr>How Will YOU prepare your patients to leave the hospital with HF?  How will YOU support your HF patient while in the community?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failure: Managing A chronic illness in the community </dc:title>
  <dc:creator>Nicole Filippazzo</dc:creator>
  <cp:lastModifiedBy>Nicole Filippazzo</cp:lastModifiedBy>
  <cp:revision>13</cp:revision>
  <dcterms:created xsi:type="dcterms:W3CDTF">2010-11-22T01:23:24Z</dcterms:created>
  <dcterms:modified xsi:type="dcterms:W3CDTF">2010-11-22T02:26:11Z</dcterms:modified>
</cp:coreProperties>
</file>